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2"/>
  </p:notesMasterIdLst>
  <p:sldIdLst>
    <p:sldId id="266" r:id="rId3"/>
    <p:sldId id="267" r:id="rId4"/>
    <p:sldId id="272" r:id="rId5"/>
    <p:sldId id="269" r:id="rId6"/>
    <p:sldId id="270" r:id="rId7"/>
    <p:sldId id="271" r:id="rId8"/>
    <p:sldId id="277" r:id="rId9"/>
    <p:sldId id="274" r:id="rId10"/>
    <p:sldId id="27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51" autoAdjust="0"/>
    <p:restoredTop sz="79826" autoAdjust="0"/>
  </p:normalViewPr>
  <p:slideViewPr>
    <p:cSldViewPr snapToGrid="0" snapToObjects="1">
      <p:cViewPr varScale="1">
        <p:scale>
          <a:sx n="68" d="100"/>
          <a:sy n="68" d="100"/>
        </p:scale>
        <p:origin x="159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563D4-4346-F84E-B072-A615E31776B7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7A0FE0-CECA-EA45-AB7D-390B8AE37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906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A0FE0-CECA-EA45-AB7D-390B8AE37CD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215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Haptics</a:t>
            </a:r>
            <a:r>
              <a:rPr lang="en-US" dirty="0" smtClean="0"/>
              <a:t>: Can be professional, functional, social-polite, friendship,  love-intimate, aggressive or demand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Paralanguage:</a:t>
            </a:r>
            <a:r>
              <a:rPr lang="en-US" baseline="0" dirty="0" smtClean="0"/>
              <a:t> its not what you said, its how you said it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A0FE0-CECA-EA45-AB7D-390B8AE37CD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57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Being touched less often,</a:t>
            </a:r>
            <a:r>
              <a:rPr lang="en-US" baseline="0" dirty="0" smtClean="0"/>
              <a:t> less affectionately – what does </a:t>
            </a:r>
            <a:r>
              <a:rPr lang="en-US" baseline="0" smtClean="0"/>
              <a:t>it communicate?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Someone oversleeping and showing up</a:t>
            </a:r>
            <a:r>
              <a:rPr lang="en-US" baseline="0" dirty="0" smtClean="0"/>
              <a:t> late for a job interview – what does it communicate about one’s work ethic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A0FE0-CECA-EA45-AB7D-390B8AE37CD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49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Refusing to sit next to someone when you are angry</a:t>
            </a:r>
          </a:p>
          <a:p>
            <a:endParaRPr lang="en-US" dirty="0" smtClean="0"/>
          </a:p>
          <a:p>
            <a:r>
              <a:rPr lang="en-US" dirty="0" smtClean="0"/>
              <a:t>May communicate intimacy or power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A0FE0-CECA-EA45-AB7D-390B8AE37CD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87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AB2F9-330F-5E47-94A5-7183814B114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182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17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261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25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941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65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61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527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116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314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18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842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681E7-C546-CE44-99CD-CE3D8DA0A374}" type="datetimeFigureOut">
              <a:rPr lang="en-US" smtClean="0"/>
              <a:t>6/20/2017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495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C0681E7-C546-CE44-99CD-CE3D8DA0A374}" type="datetimeFigureOut">
              <a:rPr lang="en-US" smtClean="0"/>
              <a:t>6/20/2017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MDHD-fHz0Q" TargetMode="Externa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Non-Verbal Communication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26070" y="4783297"/>
            <a:ext cx="6461760" cy="1409549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Chapter </a:t>
            </a:r>
            <a:r>
              <a:rPr lang="en-US" sz="2800" dirty="0"/>
              <a:t>6</a:t>
            </a:r>
            <a:endParaRPr lang="en-US" sz="2800" dirty="0" smtClean="0"/>
          </a:p>
          <a:p>
            <a:pPr algn="ctr"/>
            <a:r>
              <a:rPr lang="en-US" dirty="0" smtClean="0"/>
              <a:t>University of Colorado Denver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82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49" y="274638"/>
            <a:ext cx="8118475" cy="1143000"/>
          </a:xfrm>
        </p:spPr>
        <p:txBody>
          <a:bodyPr/>
          <a:lstStyle/>
          <a:p>
            <a:r>
              <a:rPr lang="en-US" dirty="0" smtClean="0"/>
              <a:t>Importance of Non-Verbal </a:t>
            </a:r>
            <a:r>
              <a:rPr lang="en-US" dirty="0" err="1" smtClean="0"/>
              <a:t>Comm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11480" lvl="1" indent="0">
              <a:buNone/>
            </a:pPr>
            <a:endParaRPr lang="en-US" dirty="0" smtClean="0"/>
          </a:p>
          <a:p>
            <a:r>
              <a:rPr lang="en-US" dirty="0"/>
              <a:t>Nonverbal accounts for 65%-93% of the total meaning of communication (</a:t>
            </a:r>
            <a:r>
              <a:rPr lang="en-US" dirty="0" err="1"/>
              <a:t>Birdwhistell</a:t>
            </a:r>
            <a:r>
              <a:rPr lang="en-US" dirty="0"/>
              <a:t>, 1970;  </a:t>
            </a:r>
            <a:r>
              <a:rPr lang="en-US" dirty="0" err="1"/>
              <a:t>Mehrabian</a:t>
            </a:r>
            <a:r>
              <a:rPr lang="en-US" dirty="0"/>
              <a:t>, 1981)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What we </a:t>
            </a:r>
            <a:r>
              <a:rPr lang="en-US" i="1" dirty="0"/>
              <a:t>do </a:t>
            </a:r>
            <a:r>
              <a:rPr lang="en-US" dirty="0"/>
              <a:t>often conveys more meaning than what we </a:t>
            </a:r>
            <a:r>
              <a:rPr lang="en-US" i="1" dirty="0"/>
              <a:t>say</a:t>
            </a:r>
          </a:p>
          <a:p>
            <a:pPr lvl="2"/>
            <a:r>
              <a:rPr lang="en-US" b="1" dirty="0"/>
              <a:t>Mixed messages</a:t>
            </a:r>
            <a:r>
              <a:rPr lang="en-US" dirty="0"/>
              <a:t>: we believe the nonverbal more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40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Functions of Nonverbal Communication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812278"/>
            <a:ext cx="7620000" cy="4588522"/>
          </a:xfrm>
        </p:spPr>
        <p:txBody>
          <a:bodyPr>
            <a:normAutofit/>
          </a:bodyPr>
          <a:lstStyle/>
          <a:p>
            <a:pPr marL="0" lvl="4">
              <a:spcBef>
                <a:spcPts val="0"/>
              </a:spcBef>
            </a:pPr>
            <a:r>
              <a:rPr lang="en-US" sz="2200" dirty="0" smtClean="0"/>
              <a:t>Communicate information</a:t>
            </a:r>
          </a:p>
          <a:p>
            <a:pPr marL="0" lvl="4">
              <a:spcBef>
                <a:spcPts val="0"/>
              </a:spcBef>
            </a:pPr>
            <a:endParaRPr lang="en-US" sz="2200" dirty="0" smtClean="0"/>
          </a:p>
          <a:p>
            <a:pPr marL="0" lvl="4">
              <a:spcBef>
                <a:spcPts val="0"/>
              </a:spcBef>
            </a:pPr>
            <a:r>
              <a:rPr lang="en-US" sz="2200" dirty="0" smtClean="0"/>
              <a:t>Regulate interactions</a:t>
            </a:r>
          </a:p>
          <a:p>
            <a:pPr marL="0" lvl="4">
              <a:spcBef>
                <a:spcPts val="0"/>
              </a:spcBef>
            </a:pPr>
            <a:endParaRPr lang="en-US" sz="2200" dirty="0" smtClean="0"/>
          </a:p>
          <a:p>
            <a:pPr marL="0" lvl="4">
              <a:spcBef>
                <a:spcPts val="0"/>
              </a:spcBef>
            </a:pPr>
            <a:r>
              <a:rPr lang="en-US" sz="2200" dirty="0" smtClean="0"/>
              <a:t>Confessing emotion </a:t>
            </a:r>
          </a:p>
          <a:p>
            <a:pPr marL="0" lvl="4">
              <a:spcBef>
                <a:spcPts val="0"/>
              </a:spcBef>
            </a:pPr>
            <a:endParaRPr lang="en-US" sz="2200" dirty="0" smtClean="0"/>
          </a:p>
          <a:p>
            <a:pPr marL="0" lvl="4">
              <a:spcBef>
                <a:spcPts val="0"/>
              </a:spcBef>
            </a:pPr>
            <a:r>
              <a:rPr lang="en-US" sz="2200" dirty="0" smtClean="0">
                <a:hlinkClick r:id="rId2"/>
              </a:rPr>
              <a:t>Presenting the self</a:t>
            </a:r>
            <a:r>
              <a:rPr lang="en-US" sz="2200" dirty="0" smtClean="0"/>
              <a:t>/managing impressions</a:t>
            </a:r>
          </a:p>
          <a:p>
            <a:pPr marL="0" lvl="4">
              <a:spcBef>
                <a:spcPts val="0"/>
              </a:spcBef>
            </a:pPr>
            <a:endParaRPr lang="en-US" sz="2200" dirty="0" smtClean="0"/>
          </a:p>
          <a:p>
            <a:pPr marL="0" lvl="4">
              <a:spcBef>
                <a:spcPts val="0"/>
              </a:spcBef>
            </a:pPr>
            <a:r>
              <a:rPr lang="en-US" sz="2200" dirty="0" smtClean="0"/>
              <a:t>Express and manage intimacy</a:t>
            </a:r>
          </a:p>
          <a:p>
            <a:pPr marL="0" lvl="4">
              <a:spcBef>
                <a:spcPts val="0"/>
              </a:spcBef>
            </a:pPr>
            <a:endParaRPr lang="en-US" sz="2200" dirty="0" smtClean="0"/>
          </a:p>
          <a:p>
            <a:pPr marL="0" lvl="4">
              <a:spcBef>
                <a:spcPts val="0"/>
              </a:spcBef>
            </a:pPr>
            <a:r>
              <a:rPr lang="en-US" sz="2200" dirty="0" smtClean="0"/>
              <a:t>Defining</a:t>
            </a:r>
            <a:r>
              <a:rPr lang="en-US" sz="2200" dirty="0"/>
              <a:t>, creating, and maintaining </a:t>
            </a:r>
            <a:r>
              <a:rPr lang="en-US" sz="2200" dirty="0" smtClean="0"/>
              <a:t>relationships</a:t>
            </a:r>
          </a:p>
          <a:p>
            <a:pPr marL="548640" lvl="7">
              <a:spcBef>
                <a:spcPts val="0"/>
              </a:spcBef>
            </a:pPr>
            <a:r>
              <a:rPr lang="en-US" sz="2200" dirty="0" smtClean="0"/>
              <a:t>Intimacy</a:t>
            </a:r>
            <a:r>
              <a:rPr lang="en-US" sz="2200" dirty="0"/>
              <a:t>, dominance, submissiveness, dismissiveness </a:t>
            </a:r>
          </a:p>
          <a:p>
            <a:pPr marL="0" lvl="1" indent="0">
              <a:spcBef>
                <a:spcPts val="0"/>
              </a:spcBef>
              <a:buNone/>
            </a:pPr>
            <a:endParaRPr lang="en-US" sz="2200" dirty="0"/>
          </a:p>
          <a:p>
            <a:pPr marL="0" lvl="4">
              <a:spcBef>
                <a:spcPts val="0"/>
              </a:spcBef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12296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Nonverbal Comm.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Body movement – </a:t>
            </a:r>
            <a:r>
              <a:rPr lang="en-US" b="1" dirty="0" smtClean="0"/>
              <a:t>kinesics</a:t>
            </a:r>
          </a:p>
          <a:p>
            <a:pPr lvl="1"/>
            <a:r>
              <a:rPr lang="en-US" dirty="0" smtClean="0"/>
              <a:t>Face &amp; eyes</a:t>
            </a:r>
          </a:p>
          <a:p>
            <a:pPr lvl="1"/>
            <a:r>
              <a:rPr lang="en-US" dirty="0" smtClean="0"/>
              <a:t>Posture</a:t>
            </a:r>
          </a:p>
          <a:p>
            <a:pPr lvl="1"/>
            <a:r>
              <a:rPr lang="en-US" dirty="0" smtClean="0"/>
              <a:t>Gestures – fidgeting</a:t>
            </a:r>
          </a:p>
          <a:p>
            <a:pPr marL="411480" lvl="1" indent="0">
              <a:buNone/>
            </a:pPr>
            <a:endParaRPr lang="en-US" dirty="0" smtClean="0"/>
          </a:p>
          <a:p>
            <a:endParaRPr lang="en-US" dirty="0"/>
          </a:p>
          <a:p>
            <a:r>
              <a:rPr lang="en-US" dirty="0"/>
              <a:t>Voice – </a:t>
            </a:r>
            <a:r>
              <a:rPr lang="en-US" b="1" dirty="0"/>
              <a:t>paralanguage </a:t>
            </a:r>
          </a:p>
          <a:p>
            <a:pPr lvl="1"/>
            <a:r>
              <a:rPr lang="en-US" dirty="0"/>
              <a:t>Vocal rate, pronunciation, pitch, tone, volume, emphasis, rhythm, range</a:t>
            </a:r>
          </a:p>
          <a:p>
            <a:pPr lvl="1"/>
            <a:r>
              <a:rPr lang="en-US" dirty="0"/>
              <a:t>Unintentional pause, vocalized pause</a:t>
            </a:r>
          </a:p>
          <a:p>
            <a:pPr lvl="1"/>
            <a:r>
              <a:rPr lang="en-US" dirty="0"/>
              <a:t>Sarcasm</a:t>
            </a:r>
          </a:p>
          <a:p>
            <a:pPr lvl="1"/>
            <a:endParaRPr lang="en-US" dirty="0"/>
          </a:p>
          <a:p>
            <a:r>
              <a:rPr lang="en-US" dirty="0"/>
              <a:t>Silence</a:t>
            </a:r>
          </a:p>
          <a:p>
            <a:endParaRPr lang="en-US" dirty="0"/>
          </a:p>
          <a:p>
            <a:endParaRPr lang="en-US" b="1" dirty="0"/>
          </a:p>
          <a:p>
            <a:endParaRPr lang="en-US" b="1" dirty="0" smtClean="0"/>
          </a:p>
        </p:txBody>
      </p:sp>
      <p:pic>
        <p:nvPicPr>
          <p:cNvPr id="5" name="Picture 4" descr="images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644" y="5016500"/>
            <a:ext cx="2059231" cy="162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61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on Nonverbal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Touch – </a:t>
            </a:r>
            <a:r>
              <a:rPr lang="en-US" b="1" dirty="0" err="1"/>
              <a:t>haptics</a:t>
            </a:r>
            <a:r>
              <a:rPr lang="en-US" b="1" dirty="0"/>
              <a:t> </a:t>
            </a:r>
            <a:endParaRPr lang="en-US" b="1" dirty="0" smtClean="0"/>
          </a:p>
          <a:p>
            <a:endParaRPr lang="en-US" b="1" dirty="0"/>
          </a:p>
          <a:p>
            <a:r>
              <a:rPr lang="en-US" dirty="0"/>
              <a:t>Time – </a:t>
            </a:r>
            <a:r>
              <a:rPr lang="en-US" b="1" dirty="0" err="1" smtClean="0"/>
              <a:t>chronemics</a:t>
            </a:r>
            <a:endParaRPr lang="en-US" b="1" dirty="0" smtClean="0"/>
          </a:p>
          <a:p>
            <a:endParaRPr lang="en-US" b="1" dirty="0"/>
          </a:p>
          <a:p>
            <a:r>
              <a:rPr lang="en-US" dirty="0"/>
              <a:t>Physical </a:t>
            </a:r>
            <a:r>
              <a:rPr lang="en-US" dirty="0" smtClean="0"/>
              <a:t>attractiveness</a:t>
            </a:r>
          </a:p>
          <a:p>
            <a:endParaRPr lang="en-US" dirty="0"/>
          </a:p>
          <a:p>
            <a:r>
              <a:rPr lang="en-US" dirty="0" smtClean="0"/>
              <a:t>Clothing</a:t>
            </a:r>
          </a:p>
          <a:p>
            <a:endParaRPr lang="en-US" dirty="0"/>
          </a:p>
          <a:p>
            <a:r>
              <a:rPr lang="en-US" dirty="0"/>
              <a:t>Physical environment and artifacts</a:t>
            </a:r>
          </a:p>
          <a:p>
            <a:pPr lvl="1"/>
            <a:r>
              <a:rPr lang="en-US" dirty="0"/>
              <a:t>Homes, furniture, offices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images-2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093" y="4778375"/>
            <a:ext cx="3077408" cy="2047875"/>
          </a:xfrm>
          <a:prstGeom prst="rect">
            <a:avLst/>
          </a:prstGeom>
        </p:spPr>
      </p:pic>
      <p:pic>
        <p:nvPicPr>
          <p:cNvPr id="6" name="Picture 5" descr="images-1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060" y="1488933"/>
            <a:ext cx="3097441" cy="206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35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on Nonverbal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0"/>
            <a:ext cx="8042276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Distance – </a:t>
            </a:r>
            <a:r>
              <a:rPr lang="en-US" b="1" dirty="0" smtClean="0"/>
              <a:t>proxemics</a:t>
            </a:r>
          </a:p>
          <a:p>
            <a:pPr lvl="1"/>
            <a:r>
              <a:rPr lang="en-US" dirty="0" smtClean="0"/>
              <a:t>Personal space varies culturally</a:t>
            </a:r>
          </a:p>
          <a:p>
            <a:pPr lvl="1"/>
            <a:r>
              <a:rPr lang="en-US" dirty="0" smtClean="0"/>
              <a:t>Territoriality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Barrier behaviors</a:t>
            </a:r>
          </a:p>
          <a:p>
            <a:pPr lvl="2"/>
            <a:r>
              <a:rPr lang="en-US" dirty="0" smtClean="0"/>
              <a:t>Back away, put object between you, decrease eye contact, leave or counterattack</a:t>
            </a:r>
          </a:p>
          <a:p>
            <a:endParaRPr lang="en-US" b="1" dirty="0"/>
          </a:p>
        </p:txBody>
      </p:sp>
      <p:pic>
        <p:nvPicPr>
          <p:cNvPr id="4" name="Picture 3" descr="c4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478" y="2715755"/>
            <a:ext cx="4169000" cy="3182336"/>
          </a:xfrm>
          <a:prstGeom prst="rect">
            <a:avLst/>
          </a:prstGeom>
        </p:spPr>
      </p:pic>
      <p:pic>
        <p:nvPicPr>
          <p:cNvPr id="5" name="Picture 4" descr="images-5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478" y="274638"/>
            <a:ext cx="2143886" cy="160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44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42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009" r="-40009"/>
          <a:stretch>
            <a:fillRect/>
          </a:stretch>
        </p:blipFill>
        <p:spPr>
          <a:xfrm>
            <a:off x="-1571789" y="0"/>
            <a:ext cx="126983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0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Your Nonverbal Communication Ethically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812277"/>
            <a:ext cx="8042276" cy="413132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Remember that people trust your nonverbal over your verbal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Adapt your nonverbal communication according to each context, interaction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Reflect </a:t>
            </a:r>
            <a:r>
              <a:rPr lang="en-US" dirty="0"/>
              <a:t>your real attitudes, beliefs, and </a:t>
            </a:r>
            <a:r>
              <a:rPr lang="en-US" dirty="0" smtClean="0"/>
              <a:t>feelings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Do </a:t>
            </a:r>
            <a:r>
              <a:rPr lang="en-US" dirty="0"/>
              <a:t>not contradict the verbal message you are </a:t>
            </a:r>
            <a:r>
              <a:rPr lang="en-US" dirty="0" smtClean="0"/>
              <a:t>sending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Do </a:t>
            </a:r>
            <a:r>
              <a:rPr lang="en-US" dirty="0"/>
              <a:t>not insult, ridicule, or demean </a:t>
            </a:r>
            <a:r>
              <a:rPr lang="en-US" dirty="0" smtClean="0"/>
              <a:t>others nonverbally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32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Your Nonverbal Communication Ethically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9750"/>
            <a:ext cx="7620000" cy="4591050"/>
          </a:xfrm>
        </p:spPr>
        <p:txBody>
          <a:bodyPr>
            <a:normAutofit/>
          </a:bodyPr>
          <a:lstStyle/>
          <a:p>
            <a:pPr marL="457200" lvl="1" indent="-457200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 startAt="5"/>
            </a:pPr>
            <a:r>
              <a:rPr lang="en-US" sz="2200" dirty="0" smtClean="0"/>
              <a:t>Recognize </a:t>
            </a:r>
            <a:r>
              <a:rPr lang="en-US" sz="2200" dirty="0"/>
              <a:t>that the meanings for nonverbal behavior vary with individual, contextual, and cultural </a:t>
            </a:r>
            <a:r>
              <a:rPr lang="en-US" sz="2200" dirty="0" smtClean="0"/>
              <a:t>factors</a:t>
            </a:r>
          </a:p>
          <a:p>
            <a:pPr marL="457200" lvl="1" indent="-457200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 startAt="5"/>
            </a:pPr>
            <a:r>
              <a:rPr lang="en-US" sz="2200" dirty="0"/>
              <a:t>Examine how </a:t>
            </a:r>
            <a:r>
              <a:rPr lang="en-US" sz="2200" b="1" dirty="0" smtClean="0"/>
              <a:t>congruent or in harmony</a:t>
            </a:r>
            <a:r>
              <a:rPr lang="en-US" sz="2200" dirty="0" smtClean="0"/>
              <a:t> </a:t>
            </a:r>
            <a:r>
              <a:rPr lang="en-US" sz="2200" dirty="0"/>
              <a:t>it is with the verbal messages you receive</a:t>
            </a:r>
            <a:r>
              <a:rPr lang="en-US" sz="2200" dirty="0" smtClean="0"/>
              <a:t>.</a:t>
            </a:r>
          </a:p>
          <a:p>
            <a:pPr marL="457200" lvl="1" indent="-457200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 startAt="5"/>
            </a:pPr>
            <a:r>
              <a:rPr lang="en-US" sz="2200" dirty="0" smtClean="0"/>
              <a:t>Ask </a:t>
            </a:r>
            <a:r>
              <a:rPr lang="en-US" sz="2200" dirty="0"/>
              <a:t>for additional information if you are unsure of the meaning of </a:t>
            </a:r>
            <a:r>
              <a:rPr lang="en-US" sz="2200"/>
              <a:t>nonverbal </a:t>
            </a:r>
            <a:r>
              <a:rPr lang="en-US" sz="2200" smtClean="0"/>
              <a:t>communication </a:t>
            </a:r>
            <a:endParaRPr lang="en-US" sz="2200" dirty="0" smtClean="0"/>
          </a:p>
          <a:p>
            <a:pPr marL="457200" lvl="1" indent="-457200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 startAt="5"/>
            </a:pPr>
            <a:r>
              <a:rPr lang="en-US" sz="2200" dirty="0" smtClean="0"/>
              <a:t>Remember </a:t>
            </a:r>
            <a:r>
              <a:rPr lang="en-US" sz="2200" dirty="0"/>
              <a:t>that not all nonverbal behavior is intentionally </a:t>
            </a:r>
            <a:r>
              <a:rPr lang="en-US" sz="2200" dirty="0" smtClean="0"/>
              <a:t>communicative</a:t>
            </a:r>
            <a:endParaRPr lang="en-US" sz="2200" dirty="0"/>
          </a:p>
          <a:p>
            <a:pPr marL="457200" lvl="1" indent="-457200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 startAt="5"/>
            </a:pPr>
            <a:endParaRPr lang="en-US" sz="2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85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1195</TotalTime>
  <Words>369</Words>
  <Application>Microsoft Office PowerPoint</Application>
  <PresentationFormat>On-screen Show (4:3)</PresentationFormat>
  <Paragraphs>90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Adjacency</vt:lpstr>
      <vt:lpstr>Non-Verbal Communication</vt:lpstr>
      <vt:lpstr>Importance of Non-Verbal Comm</vt:lpstr>
      <vt:lpstr>Functions of Nonverbal Communication</vt:lpstr>
      <vt:lpstr>Types of Nonverbal Comm.</vt:lpstr>
      <vt:lpstr>Types on Nonverbal</vt:lpstr>
      <vt:lpstr>Types on Nonverbal</vt:lpstr>
      <vt:lpstr>PowerPoint Presentation</vt:lpstr>
      <vt:lpstr>Managing Your Nonverbal Communication Ethically</vt:lpstr>
      <vt:lpstr>Managing Your Nonverbal Communication Ethically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Salma Shukri</dc:creator>
  <cp:lastModifiedBy>Ali Nassiri</cp:lastModifiedBy>
  <cp:revision>80</cp:revision>
  <dcterms:created xsi:type="dcterms:W3CDTF">2016-08-21T22:00:14Z</dcterms:created>
  <dcterms:modified xsi:type="dcterms:W3CDTF">2017-06-20T18:01:01Z</dcterms:modified>
</cp:coreProperties>
</file>